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25"/>
  </p:notesMasterIdLst>
  <p:handoutMasterIdLst>
    <p:handoutMasterId r:id="rId26"/>
  </p:handoutMasterIdLst>
  <p:sldIdLst>
    <p:sldId id="278" r:id="rId5"/>
    <p:sldId id="282" r:id="rId6"/>
    <p:sldId id="293" r:id="rId7"/>
    <p:sldId id="286" r:id="rId8"/>
    <p:sldId id="295" r:id="rId9"/>
    <p:sldId id="296" r:id="rId10"/>
    <p:sldId id="297" r:id="rId11"/>
    <p:sldId id="284" r:id="rId12"/>
    <p:sldId id="288" r:id="rId13"/>
    <p:sldId id="299" r:id="rId14"/>
    <p:sldId id="300" r:id="rId15"/>
    <p:sldId id="301" r:id="rId16"/>
    <p:sldId id="302" r:id="rId17"/>
    <p:sldId id="305" r:id="rId18"/>
    <p:sldId id="304" r:id="rId19"/>
    <p:sldId id="303" r:id="rId20"/>
    <p:sldId id="306" r:id="rId21"/>
    <p:sldId id="307" r:id="rId22"/>
    <p:sldId id="308" r:id="rId23"/>
    <p:sldId id="2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48" autoAdjust="0"/>
    <p:restoredTop sz="95383" autoAdjust="0"/>
  </p:normalViewPr>
  <p:slideViewPr>
    <p:cSldViewPr snapToGrid="0">
      <p:cViewPr varScale="1">
        <p:scale>
          <a:sx n="110" d="100"/>
          <a:sy n="110" d="100"/>
        </p:scale>
        <p:origin x="324" y="96"/>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4/12/2024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4/12/2024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13</a:t>
            </a:fld>
            <a:endParaRPr lang="en-US" dirty="0"/>
          </a:p>
        </p:txBody>
      </p:sp>
    </p:spTree>
    <p:extLst>
      <p:ext uri="{BB962C8B-B14F-4D97-AF65-F5344CB8AC3E}">
        <p14:creationId xmlns:p14="http://schemas.microsoft.com/office/powerpoint/2010/main" val="4198942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1967519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15</a:t>
            </a:fld>
            <a:endParaRPr lang="en-US" dirty="0"/>
          </a:p>
        </p:txBody>
      </p:sp>
    </p:spTree>
    <p:extLst>
      <p:ext uri="{BB962C8B-B14F-4D97-AF65-F5344CB8AC3E}">
        <p14:creationId xmlns:p14="http://schemas.microsoft.com/office/powerpoint/2010/main" val="306289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16</a:t>
            </a:fld>
            <a:endParaRPr lang="en-US" dirty="0"/>
          </a:p>
        </p:txBody>
      </p:sp>
    </p:spTree>
    <p:extLst>
      <p:ext uri="{BB962C8B-B14F-4D97-AF65-F5344CB8AC3E}">
        <p14:creationId xmlns:p14="http://schemas.microsoft.com/office/powerpoint/2010/main" val="928272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17</a:t>
            </a:fld>
            <a:endParaRPr lang="en-US" dirty="0"/>
          </a:p>
        </p:txBody>
      </p:sp>
    </p:spTree>
    <p:extLst>
      <p:ext uri="{BB962C8B-B14F-4D97-AF65-F5344CB8AC3E}">
        <p14:creationId xmlns:p14="http://schemas.microsoft.com/office/powerpoint/2010/main" val="190559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18</a:t>
            </a:fld>
            <a:endParaRPr lang="en-US" dirty="0"/>
          </a:p>
        </p:txBody>
      </p:sp>
    </p:spTree>
    <p:extLst>
      <p:ext uri="{BB962C8B-B14F-4D97-AF65-F5344CB8AC3E}">
        <p14:creationId xmlns:p14="http://schemas.microsoft.com/office/powerpoint/2010/main" val="369134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425990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3070488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3883721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1710712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3991663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dirty="0"/>
          </a:p>
        </p:txBody>
      </p:sp>
    </p:spTree>
    <p:extLst>
      <p:ext uri="{BB962C8B-B14F-4D97-AF65-F5344CB8AC3E}">
        <p14:creationId xmlns:p14="http://schemas.microsoft.com/office/powerpoint/2010/main" val="236375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8541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806055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5885986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352056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xmlns=""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xmlns=""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xmlns=""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xmlns=""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xmlns=""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48338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xmlns=""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xmlns=""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xmlns=""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9140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xmlns=""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xmlns=""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889110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dirty="0"/>
              <a:t>Click icon to add picture</a:t>
            </a:r>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xmlns=""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xmlns=""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852208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xmlns=""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xmlns=""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xmlns=""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743832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5148621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542331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8707378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455163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0012786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747346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2015793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7966943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05295584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1" r:id="rId14"/>
    <p:sldLayoutId id="2147483723" r:id="rId15"/>
    <p:sldLayoutId id="2147483724" r:id="rId16"/>
    <p:sldLayoutId id="2147483728" r:id="rId17"/>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6399794" y="202862"/>
            <a:ext cx="5594913" cy="4729705"/>
          </a:xfrm>
          <a:noFill/>
        </p:spPr>
        <p:txBody>
          <a:bodyPr anchor="ctr">
            <a:noAutofit/>
          </a:bodyPr>
          <a:lstStyle/>
          <a:p>
            <a:pPr algn="ct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2400" dirty="0">
                <a:solidFill>
                  <a:schemeClr val="accent3">
                    <a:lumMod val="75000"/>
                  </a:schemeClr>
                </a:solidFill>
                <a:latin typeface="Times New Roman" panose="02020603050405020304" pitchFamily="18" charset="0"/>
                <a:cs typeface="Times New Roman" panose="02020603050405020304" pitchFamily="18" charset="0"/>
              </a:rPr>
              <a:t>COMP4980: Data Mining &amp; BI</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Car Sales Analysis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
        <p:nvSpPr>
          <p:cNvPr id="2" name="TextBox 1">
            <a:extLst>
              <a:ext uri="{FF2B5EF4-FFF2-40B4-BE49-F238E27FC236}">
                <a16:creationId xmlns:a16="http://schemas.microsoft.com/office/drawing/2014/main" id="{01209DC7-79DD-80C5-106E-6C5E77ABB3CF}"/>
              </a:ext>
            </a:extLst>
          </p:cNvPr>
          <p:cNvSpPr txBox="1"/>
          <p:nvPr/>
        </p:nvSpPr>
        <p:spPr>
          <a:xfrm>
            <a:off x="7757160" y="6008807"/>
            <a:ext cx="50901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panose="02020603050405020304" pitchFamily="18" charset="0"/>
                <a:cs typeface="Times New Roman" panose="02020603050405020304" pitchFamily="18" charset="0"/>
              </a:rPr>
              <a:t>Presented By: </a:t>
            </a:r>
            <a:r>
              <a:rPr lang="en-US" dirty="0" err="1">
                <a:solidFill>
                  <a:srgbClr val="FFC000"/>
                </a:solidFill>
                <a:latin typeface="Times New Roman" panose="02020603050405020304" pitchFamily="18" charset="0"/>
                <a:cs typeface="Times New Roman" panose="02020603050405020304" pitchFamily="18" charset="0"/>
              </a:rPr>
              <a:t>Mihirkumar</a:t>
            </a:r>
            <a:r>
              <a:rPr lang="en-US" dirty="0">
                <a:solidFill>
                  <a:srgbClr val="FFC000"/>
                </a:solidFill>
                <a:latin typeface="Times New Roman" panose="02020603050405020304" pitchFamily="18" charset="0"/>
                <a:cs typeface="Times New Roman" panose="02020603050405020304" pitchFamily="18" charset="0"/>
              </a:rPr>
              <a:t> Patel, T00681063</a:t>
            </a:r>
          </a:p>
          <a:p>
            <a:r>
              <a:rPr lang="en-US" dirty="0">
                <a:solidFill>
                  <a:srgbClr val="FFC000"/>
                </a:solidFill>
                <a:latin typeface="Times New Roman" panose="02020603050405020304" pitchFamily="18" charset="0"/>
                <a:cs typeface="Times New Roman" panose="02020603050405020304" pitchFamily="18" charset="0"/>
              </a:rPr>
              <a:t>                       Shubham Vaghela, T00654303</a:t>
            </a:r>
          </a:p>
        </p:txBody>
      </p:sp>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xmlns=""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96634" y="134112"/>
            <a:ext cx="4092612" cy="1194173"/>
          </a:xfrm>
          <a:noFill/>
        </p:spPr>
        <p:txBody>
          <a:bodyPr anchor="b"/>
          <a:lstStyle/>
          <a:p>
            <a:pPr algn="l"/>
            <a:r>
              <a:rPr lang="en-US" dirty="0">
                <a:latin typeface="Times New Roman" panose="02020603050405020304" pitchFamily="18" charset="0"/>
                <a:cs typeface="Times New Roman" panose="02020603050405020304" pitchFamily="18" charset="0"/>
              </a:rPr>
              <a:t>Power BI Visualizations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583162" y="1638634"/>
            <a:ext cx="4917440" cy="5219366"/>
          </a:xfrm>
          <a:noFill/>
        </p:spPr>
        <p:txBody>
          <a:bodyPr vert="horz" lIns="91440" tIns="45720" rIns="91440" bIns="45720" rtlCol="0" anchor="t">
            <a:noAutofit/>
          </a:bodyPr>
          <a:lstStyle/>
          <a:p>
            <a:pPr algn="l"/>
            <a:r>
              <a:rPr lang="en-CA" sz="1200" b="1" i="0" dirty="0">
                <a:solidFill>
                  <a:srgbClr val="ECECEC"/>
                </a:solidFill>
                <a:effectLst/>
                <a:latin typeface="Times New Roman" panose="02020603050405020304" pitchFamily="18" charset="0"/>
                <a:cs typeface="Times New Roman" panose="02020603050405020304" pitchFamily="18" charset="0"/>
              </a:rPr>
              <a:t>Visualization Techniques:</a:t>
            </a:r>
            <a:r>
              <a:rPr lang="en-CA" sz="1200" b="0" i="0" dirty="0">
                <a:solidFill>
                  <a:srgbClr val="ECECEC"/>
                </a:solidFill>
                <a:effectLst/>
                <a:latin typeface="Times New Roman" panose="02020603050405020304" pitchFamily="18" charset="0"/>
                <a:cs typeface="Times New Roman" panose="02020603050405020304" pitchFamily="18" charset="0"/>
              </a:rPr>
              <a:t> The Power BI dashboard incorporates various visualization techniques to effectively convey insights from the car sales data:</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Scatter Plots:</a:t>
            </a:r>
            <a:r>
              <a:rPr lang="en-CA" sz="1200" b="0" i="0" dirty="0">
                <a:solidFill>
                  <a:srgbClr val="ECECEC"/>
                </a:solidFill>
                <a:effectLst/>
                <a:latin typeface="Times New Roman" panose="02020603050405020304" pitchFamily="18" charset="0"/>
                <a:cs typeface="Times New Roman" panose="02020603050405020304" pitchFamily="18" charset="0"/>
              </a:rPr>
              <a:t> Used to visualize relationships between two numerical variables, such as annual income and price, allowing for analysis of trends or patterns.</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Cards:</a:t>
            </a:r>
            <a:r>
              <a:rPr lang="en-CA" sz="1200" b="0" i="0" dirty="0">
                <a:solidFill>
                  <a:srgbClr val="ECECEC"/>
                </a:solidFill>
                <a:effectLst/>
                <a:latin typeface="Times New Roman" panose="02020603050405020304" pitchFamily="18" charset="0"/>
                <a:cs typeface="Times New Roman" panose="02020603050405020304" pitchFamily="18" charset="0"/>
              </a:rPr>
              <a:t> Display key performance indicators (KPIs) such as total sales, average price, or cars sold, providing a quick summary of important metrics.</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Donut Charts:</a:t>
            </a:r>
            <a:r>
              <a:rPr lang="en-CA" sz="1200" b="0" i="0" dirty="0">
                <a:solidFill>
                  <a:srgbClr val="ECECEC"/>
                </a:solidFill>
                <a:effectLst/>
                <a:latin typeface="Times New Roman" panose="02020603050405020304" pitchFamily="18" charset="0"/>
                <a:cs typeface="Times New Roman" panose="02020603050405020304" pitchFamily="18" charset="0"/>
              </a:rPr>
              <a:t> Illustrate the distribution of categorical variables, such as sales by body style or color, highlighting the relative proportions of each category.</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Maps:</a:t>
            </a:r>
            <a:r>
              <a:rPr lang="en-CA" sz="1200" b="0" i="0" dirty="0">
                <a:solidFill>
                  <a:srgbClr val="ECECEC"/>
                </a:solidFill>
                <a:effectLst/>
                <a:latin typeface="Times New Roman" panose="02020603050405020304" pitchFamily="18" charset="0"/>
                <a:cs typeface="Times New Roman" panose="02020603050405020304" pitchFamily="18" charset="0"/>
              </a:rPr>
              <a:t> Show geographic distribution of sales, allowing for spatial analysis and identification of regional sales trends.</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Matrices:</a:t>
            </a:r>
            <a:r>
              <a:rPr lang="en-CA" sz="1200" b="0" i="0" dirty="0">
                <a:solidFill>
                  <a:srgbClr val="ECECEC"/>
                </a:solidFill>
                <a:effectLst/>
                <a:latin typeface="Times New Roman" panose="02020603050405020304" pitchFamily="18" charset="0"/>
                <a:cs typeface="Times New Roman" panose="02020603050405020304" pitchFamily="18" charset="0"/>
              </a:rPr>
              <a:t> Provide a structured view of data, enabling comparison and analysis of sales across multiple dimensions, such as time periods or product categories.</a:t>
            </a:r>
          </a:p>
          <a:p>
            <a:pPr algn="l"/>
            <a:r>
              <a:rPr lang="en-CA" sz="1200" b="0" i="0" dirty="0">
                <a:solidFill>
                  <a:srgbClr val="ECECEC"/>
                </a:solidFill>
                <a:effectLst/>
                <a:latin typeface="Times New Roman" panose="02020603050405020304" pitchFamily="18" charset="0"/>
                <a:cs typeface="Times New Roman" panose="02020603050405020304" pitchFamily="18" charset="0"/>
              </a:rPr>
              <a:t>These visualization techniques help stakeholders visually interpret the car sales data, identify trends, patterns, and outliers, and make data-driven decisions.</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l="9" r="9"/>
          <a:stretch/>
        </p:blipFill>
        <p:spPr/>
      </p:pic>
    </p:spTree>
    <p:extLst>
      <p:ext uri="{BB962C8B-B14F-4D97-AF65-F5344CB8AC3E}">
        <p14:creationId xmlns:p14="http://schemas.microsoft.com/office/powerpoint/2010/main" val="220335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xmlns=""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83162" y="146304"/>
            <a:ext cx="4899628" cy="2185186"/>
          </a:xfrm>
          <a:noFill/>
        </p:spPr>
        <p:txBody>
          <a:bodyPr anchor="b"/>
          <a:lstStyle/>
          <a:p>
            <a:pPr algn="ctr"/>
            <a:r>
              <a:rPr lang="en-US" dirty="0">
                <a:latin typeface="Times New Roman" panose="02020603050405020304" pitchFamily="18" charset="0"/>
                <a:cs typeface="Times New Roman" panose="02020603050405020304" pitchFamily="18" charset="0"/>
              </a:rPr>
              <a:t>Result Interpretation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583162" y="2553732"/>
            <a:ext cx="4917440" cy="3442144"/>
          </a:xfrm>
          <a:noFill/>
        </p:spPr>
        <p:txBody>
          <a:bodyPr vert="horz" lIns="91440" tIns="45720" rIns="91440" bIns="45720" rtlCol="0" anchor="t">
            <a:normAutofit fontScale="85000" lnSpcReduction="10000"/>
          </a:bodyPr>
          <a:lstStyle/>
          <a:p>
            <a:pPr algn="l"/>
            <a:r>
              <a:rPr lang="en-CA" b="1" i="0" dirty="0">
                <a:solidFill>
                  <a:srgbClr val="ECECEC"/>
                </a:solidFill>
                <a:effectLst/>
                <a:latin typeface="Times New Roman" panose="02020603050405020304" pitchFamily="18" charset="0"/>
                <a:cs typeface="Times New Roman" panose="02020603050405020304" pitchFamily="18" charset="0"/>
              </a:rPr>
              <a:t>Insights Derived:</a:t>
            </a:r>
            <a:r>
              <a:rPr lang="en-CA" b="0" i="0" dirty="0">
                <a:solidFill>
                  <a:srgbClr val="ECECEC"/>
                </a:solidFill>
                <a:effectLst/>
                <a:latin typeface="Times New Roman" panose="02020603050405020304" pitchFamily="18" charset="0"/>
                <a:cs typeface="Times New Roman" panose="02020603050405020304" pitchFamily="18" charset="0"/>
              </a:rPr>
              <a:t> The Power BI dashboard yielded valuable insights from the car sales data, including:</a:t>
            </a:r>
          </a:p>
          <a:p>
            <a:pPr algn="l">
              <a:buFont typeface="Arial" panose="020B0604020202020204" pitchFamily="34" charset="0"/>
              <a:buChar char="•"/>
            </a:pPr>
            <a:r>
              <a:rPr lang="en-CA" b="0" i="0" dirty="0">
                <a:solidFill>
                  <a:srgbClr val="ECECEC"/>
                </a:solidFill>
                <a:effectLst/>
                <a:latin typeface="Times New Roman" panose="02020603050405020304" pitchFamily="18" charset="0"/>
                <a:cs typeface="Times New Roman" panose="02020603050405020304" pitchFamily="18" charset="0"/>
              </a:rPr>
              <a:t>Regional Sales Disparities: Variations in sales performance across different regions, indicating potential opportunities for targeted marketing strategies.</a:t>
            </a:r>
          </a:p>
          <a:p>
            <a:pPr algn="l">
              <a:buFont typeface="Arial" panose="020B0604020202020204" pitchFamily="34" charset="0"/>
              <a:buChar char="•"/>
            </a:pPr>
            <a:r>
              <a:rPr lang="en-CA" b="0" i="0" dirty="0">
                <a:solidFill>
                  <a:srgbClr val="ECECEC"/>
                </a:solidFill>
                <a:effectLst/>
                <a:latin typeface="Times New Roman" panose="02020603050405020304" pitchFamily="18" charset="0"/>
                <a:cs typeface="Times New Roman" panose="02020603050405020304" pitchFamily="18" charset="0"/>
              </a:rPr>
              <a:t>Product Performance Trends: Changes in sales trends for different product categories, highlighting shifts in consumer preferences and the need for product diversification.</a:t>
            </a:r>
          </a:p>
          <a:p>
            <a:r>
              <a:rPr lang="en-CA" dirty="0"/>
              <a:t/>
            </a:r>
            <a:br>
              <a:rPr lang="en-CA" dirty="0"/>
            </a:br>
            <a:endParaRPr lang="en-US" dirty="0"/>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xmlns=""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90378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7" name="Content Placeholder 6" descr="A screenshot of a computer dashboard&#10;&#10;Description automatically generated">
            <a:extLst>
              <a:ext uri="{FF2B5EF4-FFF2-40B4-BE49-F238E27FC236}">
                <a16:creationId xmlns:a16="http://schemas.microsoft.com/office/drawing/2014/main" id="{460C9781-8E42-37B3-557A-ADC07AC822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75" y="1255363"/>
            <a:ext cx="8524067" cy="5443730"/>
          </a:xfrm>
        </p:spPr>
      </p:pic>
    </p:spTree>
    <p:extLst>
      <p:ext uri="{BB962C8B-B14F-4D97-AF65-F5344CB8AC3E}">
        <p14:creationId xmlns:p14="http://schemas.microsoft.com/office/powerpoint/2010/main" val="74288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6" name="Content Placeholder 5" descr="A screenshot of a computer&#10;&#10;Description automatically generated">
            <a:extLst>
              <a:ext uri="{FF2B5EF4-FFF2-40B4-BE49-F238E27FC236}">
                <a16:creationId xmlns:a16="http://schemas.microsoft.com/office/drawing/2014/main" id="{8572FDE0-B7AB-D75E-9D8A-DE8F30FC65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62" y="1425844"/>
            <a:ext cx="7980072" cy="4933682"/>
          </a:xfrm>
        </p:spPr>
      </p:pic>
    </p:spTree>
    <p:extLst>
      <p:ext uri="{BB962C8B-B14F-4D97-AF65-F5344CB8AC3E}">
        <p14:creationId xmlns:p14="http://schemas.microsoft.com/office/powerpoint/2010/main" val="281402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498474"/>
            <a:ext cx="7960421" cy="694895"/>
          </a:xfrm>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7" name="Content Placeholder 6" descr="A screenshot of a computer&#10;&#10;Description automatically generated">
            <a:extLst>
              <a:ext uri="{FF2B5EF4-FFF2-40B4-BE49-F238E27FC236}">
                <a16:creationId xmlns:a16="http://schemas.microsoft.com/office/drawing/2014/main" id="{DED123AD-9D77-3ABA-E1B7-33A5D128560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44" t="1665" r="1472" b="1758"/>
          <a:stretch/>
        </p:blipFill>
        <p:spPr>
          <a:xfrm>
            <a:off x="433953" y="1193369"/>
            <a:ext cx="7795647" cy="4819974"/>
          </a:xfrm>
        </p:spPr>
      </p:pic>
    </p:spTree>
    <p:extLst>
      <p:ext uri="{BB962C8B-B14F-4D97-AF65-F5344CB8AC3E}">
        <p14:creationId xmlns:p14="http://schemas.microsoft.com/office/powerpoint/2010/main" val="2149315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7" name="Content Placeholder 6" descr="A screenshot of a computer screen&#10;&#10;Description automatically generated">
            <a:extLst>
              <a:ext uri="{FF2B5EF4-FFF2-40B4-BE49-F238E27FC236}">
                <a16:creationId xmlns:a16="http://schemas.microsoft.com/office/drawing/2014/main" id="{3BDF402E-F877-B056-2892-943787C2108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26" b="2262"/>
          <a:stretch/>
        </p:blipFill>
        <p:spPr>
          <a:xfrm>
            <a:off x="300512" y="1379348"/>
            <a:ext cx="8210771" cy="5098944"/>
          </a:xfrm>
        </p:spPr>
      </p:pic>
    </p:spTree>
    <p:extLst>
      <p:ext uri="{BB962C8B-B14F-4D97-AF65-F5344CB8AC3E}">
        <p14:creationId xmlns:p14="http://schemas.microsoft.com/office/powerpoint/2010/main" val="1355952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7" name="Content Placeholder 6" descr="A screenshot of a computer&#10;&#10;Description automatically generated">
            <a:extLst>
              <a:ext uri="{FF2B5EF4-FFF2-40B4-BE49-F238E27FC236}">
                <a16:creationId xmlns:a16="http://schemas.microsoft.com/office/drawing/2014/main" id="{E0BA33E0-B4F0-9212-3AE8-698C963A23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969" y="1394847"/>
            <a:ext cx="8208246" cy="4964679"/>
          </a:xfrm>
        </p:spPr>
      </p:pic>
    </p:spTree>
    <p:extLst>
      <p:ext uri="{BB962C8B-B14F-4D97-AF65-F5344CB8AC3E}">
        <p14:creationId xmlns:p14="http://schemas.microsoft.com/office/powerpoint/2010/main" val="2764399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6" name="Content Placeholder 5" descr="A graph on a computer screen&#10;&#10;Description automatically generated">
            <a:extLst>
              <a:ext uri="{FF2B5EF4-FFF2-40B4-BE49-F238E27FC236}">
                <a16:creationId xmlns:a16="http://schemas.microsoft.com/office/drawing/2014/main" id="{938C526C-460E-9AE5-627F-52E73331E3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996" y="1503336"/>
            <a:ext cx="7739172" cy="4579963"/>
          </a:xfrm>
        </p:spPr>
      </p:pic>
    </p:spTree>
    <p:extLst>
      <p:ext uri="{BB962C8B-B14F-4D97-AF65-F5344CB8AC3E}">
        <p14:creationId xmlns:p14="http://schemas.microsoft.com/office/powerpoint/2010/main" val="69660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091" y="1053737"/>
            <a:ext cx="8438606" cy="4937760"/>
          </a:xfrm>
        </p:spPr>
      </p:pic>
    </p:spTree>
    <p:extLst>
      <p:ext uri="{BB962C8B-B14F-4D97-AF65-F5344CB8AC3E}">
        <p14:creationId xmlns:p14="http://schemas.microsoft.com/office/powerpoint/2010/main" val="2965310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3301445" y="78377"/>
            <a:ext cx="5179330" cy="848201"/>
          </a:xfrm>
          <a:noFill/>
        </p:spPr>
        <p:txBody>
          <a:bodyPr anchor="b">
            <a:normAutofit/>
          </a:bodyPr>
          <a:lstStyle/>
          <a:p>
            <a:r>
              <a:rPr lang="en-US" sz="4000" dirty="0" smtClean="0">
                <a:latin typeface="Times New Roman" panose="02020603050405020304" pitchFamily="18" charset="0"/>
                <a:cs typeface="Times New Roman" panose="02020603050405020304" pitchFamily="18" charset="0"/>
              </a:rPr>
              <a:t>Dashboard</a:t>
            </a:r>
            <a:r>
              <a:rPr lang="en-US" dirty="0" smtClean="0"/>
              <a:t> </a:t>
            </a:r>
            <a:r>
              <a:rPr lang="en-US" sz="4000" dirty="0" smtClean="0">
                <a:latin typeface="Times New Roman" panose="02020603050405020304" pitchFamily="18" charset="0"/>
                <a:cs typeface="Times New Roman" panose="02020603050405020304" pitchFamily="18" charset="0"/>
              </a:rPr>
              <a:t>Recording</a:t>
            </a:r>
            <a:endParaRPr lang="en-US" sz="4000" dirty="0">
              <a:latin typeface="Times New Roman" panose="02020603050405020304" pitchFamily="18" charset="0"/>
              <a:cs typeface="Times New Roman" panose="02020603050405020304" pitchFamily="18" charset="0"/>
            </a:endParaRPr>
          </a:p>
        </p:txBody>
      </p:sp>
      <p:pic>
        <p:nvPicPr>
          <p:cNvPr id="4" name="Screen Recor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799" y="1022372"/>
            <a:ext cx="10955383" cy="5731125"/>
          </a:xfrm>
          <a:prstGeom prst="rect">
            <a:avLst/>
          </a:prstGeom>
        </p:spPr>
      </p:pic>
    </p:spTree>
    <p:extLst>
      <p:ext uri="{BB962C8B-B14F-4D97-AF65-F5344CB8AC3E}">
        <p14:creationId xmlns:p14="http://schemas.microsoft.com/office/powerpoint/2010/main" val="5774967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p:txBody>
          <a:bodyPr>
            <a:normAutofit fontScale="85000" lnSpcReduction="20000"/>
          </a:bodyPr>
          <a:lstStyle/>
          <a:p>
            <a:r>
              <a:rPr lang="en-US" dirty="0"/>
              <a:t>Introduction</a:t>
            </a:r>
          </a:p>
          <a:p>
            <a:r>
              <a:rPr lang="en-US" dirty="0" smtClean="0"/>
              <a:t>Problem Statement</a:t>
            </a:r>
            <a:endParaRPr lang="en-US" dirty="0"/>
          </a:p>
          <a:p>
            <a:r>
              <a:rPr lang="en-US" dirty="0" smtClean="0"/>
              <a:t>Dataset and Algorithm</a:t>
            </a:r>
            <a:endParaRPr lang="en-US" dirty="0"/>
          </a:p>
          <a:p>
            <a:r>
              <a:rPr lang="en-US" dirty="0" smtClean="0"/>
              <a:t>Mining Algorithm Implementation</a:t>
            </a:r>
            <a:endParaRPr lang="en-US" dirty="0"/>
          </a:p>
          <a:p>
            <a:r>
              <a:rPr lang="en-US" dirty="0" smtClean="0"/>
              <a:t>Cluster Formation</a:t>
            </a:r>
          </a:p>
          <a:p>
            <a:r>
              <a:rPr lang="en-US" dirty="0" smtClean="0"/>
              <a:t>Power BI Visuals</a:t>
            </a:r>
          </a:p>
          <a:p>
            <a:r>
              <a:rPr lang="en-US" dirty="0" smtClean="0"/>
              <a:t>Results</a:t>
            </a:r>
          </a:p>
          <a:p>
            <a:r>
              <a:rPr lang="en-US" dirty="0" smtClean="0"/>
              <a:t>Dashboard Live Recording</a:t>
            </a:r>
          </a:p>
          <a:p>
            <a:r>
              <a:rPr lang="en-US" dirty="0" smtClean="0"/>
              <a:t>Questions</a:t>
            </a:r>
          </a:p>
          <a:p>
            <a:endParaRPr lang="en-US" dirty="0"/>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normAutofit/>
          </a:bodyPr>
          <a:lstStyle/>
          <a:p>
            <a:r>
              <a:rPr lang="en-US" dirty="0">
                <a:latin typeface="Times New Roman" panose="02020603050405020304" pitchFamily="18" charset="0"/>
                <a:cs typeface="Times New Roman" panose="02020603050405020304" pitchFamily="18" charset="0"/>
              </a:rPr>
              <a:t>Questions</a:t>
            </a:r>
            <a:r>
              <a:rPr lang="en-US" dirty="0"/>
              <a:t>?</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Statements</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581342" y="2103039"/>
            <a:ext cx="8196897" cy="3979625"/>
          </a:xfrm>
        </p:spPr>
        <p:txBody>
          <a:bodyPr>
            <a:normAutofit fontScale="77500" lnSpcReduction="20000"/>
          </a:bodyPr>
          <a:lstStyle/>
          <a:p>
            <a:pPr algn="l"/>
            <a:r>
              <a:rPr lang="en-CA" sz="2100" b="1" i="0" dirty="0">
                <a:solidFill>
                  <a:srgbClr val="ECECEC"/>
                </a:solidFill>
                <a:effectLst/>
                <a:latin typeface="Times New Roman" panose="02020603050405020304" pitchFamily="18" charset="0"/>
                <a:cs typeface="Times New Roman" panose="02020603050405020304" pitchFamily="18" charset="0"/>
              </a:rPr>
              <a:t>Mining Aspect:</a:t>
            </a:r>
            <a:r>
              <a:rPr lang="en-CA" sz="2100" b="0" i="0" dirty="0">
                <a:solidFill>
                  <a:srgbClr val="ECECEC"/>
                </a:solidFill>
                <a:effectLst/>
                <a:latin typeface="Times New Roman" panose="02020603050405020304" pitchFamily="18" charset="0"/>
                <a:cs typeface="Times New Roman" panose="02020603050405020304" pitchFamily="18" charset="0"/>
              </a:rPr>
              <a:t> Analyzing car sales data presents a multifaceted challenge, primarily in extracting actionable insights crucial for informed decision-making. The complexity lies in deciphering patterns, trends, and customer behaviors from a vast pool of transactional data. This involves identifying significant factors influencing sales performance, understanding customer preferences, and pinpointing areas for improvement across various dimensions such as geographical regions, dealership performance, and product offerings.</a:t>
            </a:r>
          </a:p>
          <a:p>
            <a:pPr algn="l"/>
            <a:r>
              <a:rPr lang="en-CA" sz="2100" b="1" i="0" dirty="0">
                <a:solidFill>
                  <a:srgbClr val="ECECEC"/>
                </a:solidFill>
                <a:effectLst/>
                <a:latin typeface="Times New Roman" panose="02020603050405020304" pitchFamily="18" charset="0"/>
                <a:cs typeface="Times New Roman" panose="02020603050405020304" pitchFamily="18" charset="0"/>
              </a:rPr>
              <a:t>Visualization Aspect:</a:t>
            </a:r>
            <a:r>
              <a:rPr lang="en-CA" sz="2100" b="0" i="0" dirty="0">
                <a:solidFill>
                  <a:srgbClr val="ECECEC"/>
                </a:solidFill>
                <a:effectLst/>
                <a:latin typeface="Times New Roman" panose="02020603050405020304" pitchFamily="18" charset="0"/>
                <a:cs typeface="Times New Roman" panose="02020603050405020304" pitchFamily="18" charset="0"/>
              </a:rPr>
              <a:t> Effective visualization techniques play a pivotal role in transforming raw data into comprehensible insights. As the volume and complexity of data increase, the need for clear, intuitive visual representations becomes paramount. Visualization facilitates the communication of findings to stakeholders, enabling them to grasp insights quickly and make informed decisions. From interactive dashboards to insightful charts and graphs, visualization techniques serve as a bridge between data analysis and actionable insights.</a:t>
            </a:r>
          </a:p>
          <a:p>
            <a:pPr marL="0" indent="0">
              <a:buNone/>
            </a:pPr>
            <a:r>
              <a:rPr lang="en-CA" dirty="0"/>
              <a:t/>
            </a:r>
            <a:br>
              <a:rPr lang="en-CA" dirty="0"/>
            </a:br>
            <a:endParaRPr lang="en-US" dirty="0"/>
          </a:p>
        </p:txBody>
      </p:sp>
    </p:spTree>
    <p:extLst>
      <p:ext uri="{BB962C8B-B14F-4D97-AF65-F5344CB8AC3E}">
        <p14:creationId xmlns:p14="http://schemas.microsoft.com/office/powerpoint/2010/main" val="317518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Dataset And Algorithm</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p:txBody>
          <a:bodyPr/>
          <a:lstStyle/>
          <a:p>
            <a:r>
              <a:rPr lang="en-CA" b="1" i="0" dirty="0">
                <a:solidFill>
                  <a:srgbClr val="ECECEC"/>
                </a:solidFill>
                <a:effectLst/>
                <a:latin typeface="Söhne"/>
              </a:rPr>
              <a:t>Dataset Description:</a:t>
            </a:r>
            <a:r>
              <a:rPr lang="en-CA" b="0" i="0" dirty="0">
                <a:solidFill>
                  <a:srgbClr val="ECECEC"/>
                </a:solidFill>
                <a:effectLst/>
                <a:latin typeface="Söhne"/>
              </a:rPr>
              <a:t> The car sales dataset comprises transactional records capturing essential attributes related to each sale. These attributes include customer demographics, dealership details, car specifications, pricing information, and regional data. The dataset provides a comprehensive overview of sales activities over a specified period, allowing for in-depth analysis of various factors influencing car sales</a:t>
            </a:r>
            <a:r>
              <a:rPr lang="en-CA" b="0" i="0" dirty="0" smtClean="0">
                <a:solidFill>
                  <a:srgbClr val="ECECEC"/>
                </a:solidFill>
                <a:effectLst/>
                <a:latin typeface="Söhne"/>
              </a:rPr>
              <a:t>. The Dataset that we picke</a:t>
            </a:r>
            <a:r>
              <a:rPr lang="en-CA" dirty="0" smtClean="0">
                <a:solidFill>
                  <a:srgbClr val="ECECEC"/>
                </a:solidFill>
                <a:latin typeface="Söhne"/>
              </a:rPr>
              <a:t>d consists of 23,907 records and 16 attributes. We got the dataset from reputable open-source website i.e, topmate.io.</a:t>
            </a:r>
            <a:endParaRPr lang="en-US" dirty="0"/>
          </a:p>
        </p:txBody>
      </p:sp>
      <p:sp>
        <p:nvSpPr>
          <p:cNvPr id="7" name="Content Placeholder 6">
            <a:extLst>
              <a:ext uri="{FF2B5EF4-FFF2-40B4-BE49-F238E27FC236}">
                <a16:creationId xmlns:a16="http://schemas.microsoft.com/office/drawing/2014/main" id="{845A03A5-6D4D-7072-B3BD-F2DA38CADEB0}"/>
              </a:ext>
            </a:extLst>
          </p:cNvPr>
          <p:cNvSpPr>
            <a:spLocks noGrp="1"/>
          </p:cNvSpPr>
          <p:nvPr>
            <p:ph sz="half" idx="13"/>
          </p:nvPr>
        </p:nvSpPr>
        <p:spPr/>
        <p:txBody>
          <a:bodyPr/>
          <a:lstStyle/>
          <a:p>
            <a:r>
              <a:rPr lang="en-CA" b="1" i="0" dirty="0">
                <a:solidFill>
                  <a:srgbClr val="ECECEC"/>
                </a:solidFill>
                <a:effectLst/>
                <a:latin typeface="Söhne"/>
              </a:rPr>
              <a:t>Mining Algorithm:</a:t>
            </a:r>
            <a:r>
              <a:rPr lang="en-CA" b="0" i="0" dirty="0">
                <a:solidFill>
                  <a:srgbClr val="ECECEC"/>
                </a:solidFill>
                <a:effectLst/>
                <a:latin typeface="Söhne"/>
              </a:rPr>
              <a:t> For analyzing the dataset, we employed K-means clustering, a popular unsupervised learning algorithm. K-means clustering is used to partition the dataset into distinct groups (clusters) based on similarity, with the number of clusters predefined. Prior to clustering, preprocessing techniques were applied to the dataset, including standardization of numerical features and one-hot encoding of categorical variables. These preprocessing steps ensure the data is appropriately formatted and scaled for clustering analysis.</a:t>
            </a:r>
            <a:endParaRPr lang="en-US" dirty="0"/>
          </a:p>
        </p:txBody>
      </p:sp>
    </p:spTree>
    <p:extLst>
      <p:ext uri="{BB962C8B-B14F-4D97-AF65-F5344CB8AC3E}">
        <p14:creationId xmlns:p14="http://schemas.microsoft.com/office/powerpoint/2010/main" val="233018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r>
              <a:rPr lang="en-CA" b="1" dirty="0">
                <a:solidFill>
                  <a:srgbClr val="ECECEC"/>
                </a:solidFill>
                <a:latin typeface="Times New Roman" panose="02020603050405020304" pitchFamily="18" charset="0"/>
                <a:cs typeface="Times New Roman" panose="02020603050405020304" pitchFamily="18" charset="0"/>
              </a:rPr>
              <a:t>Mining Algorithm Implementation</a:t>
            </a:r>
            <a:endParaRPr lang="en-CA" b="1" i="0" dirty="0">
              <a:solidFill>
                <a:srgbClr val="ECECEC"/>
              </a:solidFill>
              <a:effectLst/>
              <a:latin typeface="Söhne"/>
            </a:endParaRP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p:txBody>
          <a:bodyPr>
            <a:normAutofit lnSpcReduction="10000"/>
          </a:bodyPr>
          <a:lstStyle/>
          <a:p>
            <a:pPr marL="0" indent="0" algn="l">
              <a:buNone/>
            </a:pPr>
            <a:r>
              <a:rPr lang="en-CA" b="1" i="0" dirty="0">
                <a:solidFill>
                  <a:srgbClr val="ECECEC"/>
                </a:solidFill>
                <a:effectLst/>
                <a:latin typeface="Söhne"/>
              </a:rPr>
              <a:t>Preprocessing Steps:</a:t>
            </a:r>
            <a:r>
              <a:rPr lang="en-CA" b="0" i="0" dirty="0">
                <a:solidFill>
                  <a:srgbClr val="ECECEC"/>
                </a:solidFill>
                <a:effectLst/>
                <a:latin typeface="Söhne"/>
              </a:rPr>
              <a:t> The preprocessing steps involved in preparing the car sales dataset for clustering primarily focused on data cleaning and transformation to ensure optimal performance of the K-means algorithm. These steps include:</a:t>
            </a:r>
          </a:p>
          <a:p>
            <a:pPr algn="l">
              <a:buFont typeface="Arial" panose="020B0604020202020204" pitchFamily="34" charset="0"/>
              <a:buChar char="•"/>
            </a:pPr>
            <a:r>
              <a:rPr lang="en-CA" b="0" i="0" dirty="0">
                <a:solidFill>
                  <a:srgbClr val="ECECEC"/>
                </a:solidFill>
                <a:effectLst/>
                <a:latin typeface="Söhne"/>
              </a:rPr>
              <a:t>Handling missing values: Identifying and either removing or imputing missing values in the dataset to maintain data integrity.</a:t>
            </a:r>
          </a:p>
          <a:p>
            <a:pPr algn="l">
              <a:buFont typeface="Arial" panose="020B0604020202020204" pitchFamily="34" charset="0"/>
              <a:buChar char="•"/>
            </a:pPr>
            <a:r>
              <a:rPr lang="en-CA" b="0" i="0" dirty="0">
                <a:solidFill>
                  <a:srgbClr val="ECECEC"/>
                </a:solidFill>
                <a:effectLst/>
                <a:latin typeface="Söhne"/>
              </a:rPr>
              <a:t>Encoding categorical variables: Converting categorical variables such as gender, dealer name, company, model, engine, transmission, color, body style, and dealer region into numerical format using one-hot encoding.</a:t>
            </a:r>
          </a:p>
          <a:p>
            <a:pPr algn="l">
              <a:buFont typeface="Arial" panose="020B0604020202020204" pitchFamily="34" charset="0"/>
              <a:buChar char="•"/>
            </a:pPr>
            <a:r>
              <a:rPr lang="en-CA" b="0" i="0" dirty="0">
                <a:solidFill>
                  <a:srgbClr val="ECECEC"/>
                </a:solidFill>
                <a:effectLst/>
                <a:latin typeface="Söhne"/>
              </a:rPr>
              <a:t>Standardizing numerical variables: Scaling numerical variables like annual income and price to a standard scale to avoid biases during clustering.</a:t>
            </a:r>
          </a:p>
        </p:txBody>
      </p:sp>
      <p:pic>
        <p:nvPicPr>
          <p:cNvPr id="1026" name="Picture 2">
            <a:extLst>
              <a:ext uri="{FF2B5EF4-FFF2-40B4-BE49-F238E27FC236}">
                <a16:creationId xmlns:a16="http://schemas.microsoft.com/office/drawing/2014/main" id="{3E1893DD-F36C-714C-9F41-6AE6768A5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3168" y="3874529"/>
            <a:ext cx="3193037" cy="283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732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r>
              <a:rPr lang="en-CA" b="1" dirty="0">
                <a:solidFill>
                  <a:srgbClr val="ECECEC"/>
                </a:solidFill>
                <a:latin typeface="Times New Roman" panose="02020603050405020304" pitchFamily="18" charset="0"/>
                <a:cs typeface="Times New Roman" panose="02020603050405020304" pitchFamily="18" charset="0"/>
              </a:rPr>
              <a:t>Mining Algorithm Implementation</a:t>
            </a:r>
            <a:endParaRPr lang="en-CA" b="1" i="0" dirty="0">
              <a:solidFill>
                <a:srgbClr val="ECECEC"/>
              </a:solidFill>
              <a:effectLst/>
              <a:latin typeface="Söhne"/>
            </a:endParaRP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p:txBody>
          <a:bodyPr>
            <a:normAutofit fontScale="85000" lnSpcReduction="10000"/>
          </a:bodyPr>
          <a:lstStyle/>
          <a:p>
            <a:pPr marL="0" indent="0" algn="l">
              <a:buNone/>
            </a:pPr>
            <a:r>
              <a:rPr lang="en-CA" b="1" i="0" dirty="0">
                <a:solidFill>
                  <a:srgbClr val="ECECEC"/>
                </a:solidFill>
                <a:effectLst/>
                <a:latin typeface="Söhne"/>
              </a:rPr>
              <a:t>Algorithm Implementation:</a:t>
            </a:r>
            <a:r>
              <a:rPr lang="en-CA" b="0" i="0" dirty="0">
                <a:solidFill>
                  <a:srgbClr val="ECECEC"/>
                </a:solidFill>
                <a:effectLst/>
                <a:latin typeface="Söhne"/>
              </a:rPr>
              <a:t> The K-means clustering algorithm was implemented to partition the preprocessed dataset into 'k' clusters. Key parameters and settings include:</a:t>
            </a:r>
          </a:p>
          <a:p>
            <a:pPr algn="l">
              <a:buFont typeface="Arial" panose="020B0604020202020204" pitchFamily="34" charset="0"/>
              <a:buChar char="•"/>
            </a:pPr>
            <a:r>
              <a:rPr lang="en-CA" b="1" i="0" dirty="0">
                <a:solidFill>
                  <a:srgbClr val="ECECEC"/>
                </a:solidFill>
                <a:effectLst/>
                <a:latin typeface="Söhne"/>
              </a:rPr>
              <a:t>Number of clusters (k):</a:t>
            </a:r>
            <a:r>
              <a:rPr lang="en-CA" b="0" i="0" dirty="0">
                <a:solidFill>
                  <a:srgbClr val="ECECEC"/>
                </a:solidFill>
                <a:effectLst/>
                <a:latin typeface="Söhne"/>
              </a:rPr>
              <a:t> This parameter determines the number of clusters into which the dataset is divided. In our implementation, 'k' was set based on domain knowledge and through techniques such as the elbow method.</a:t>
            </a:r>
          </a:p>
          <a:p>
            <a:pPr algn="l">
              <a:buFont typeface="Arial" panose="020B0604020202020204" pitchFamily="34" charset="0"/>
              <a:buChar char="•"/>
            </a:pPr>
            <a:r>
              <a:rPr lang="en-CA" b="1" i="0" dirty="0">
                <a:solidFill>
                  <a:srgbClr val="ECECEC"/>
                </a:solidFill>
                <a:effectLst/>
                <a:latin typeface="Söhne"/>
              </a:rPr>
              <a:t>Initialization method:</a:t>
            </a:r>
            <a:r>
              <a:rPr lang="en-CA" b="0" i="0" dirty="0">
                <a:solidFill>
                  <a:srgbClr val="ECECEC"/>
                </a:solidFill>
                <a:effectLst/>
                <a:latin typeface="Söhne"/>
              </a:rPr>
              <a:t> The algorithm's performance can vary based on how initial cluster centroids are selected. Common initialization methods include 'random' and 'k-means++'.</a:t>
            </a:r>
          </a:p>
          <a:p>
            <a:pPr algn="l">
              <a:buFont typeface="Arial" panose="020B0604020202020204" pitchFamily="34" charset="0"/>
              <a:buChar char="•"/>
            </a:pPr>
            <a:r>
              <a:rPr lang="en-CA" b="1" i="0" dirty="0">
                <a:solidFill>
                  <a:srgbClr val="ECECEC"/>
                </a:solidFill>
                <a:effectLst/>
                <a:latin typeface="Söhne"/>
              </a:rPr>
              <a:t>Convergence criteria:</a:t>
            </a:r>
            <a:r>
              <a:rPr lang="en-CA" b="0" i="0" dirty="0">
                <a:solidFill>
                  <a:srgbClr val="ECECEC"/>
                </a:solidFill>
                <a:effectLst/>
                <a:latin typeface="Söhne"/>
              </a:rPr>
              <a:t> The algorithm iteratively assigns data points to the nearest cluster centroid and updates the centroids until convergence. Convergence is typically defined by a tolerance or maximum number of iterations.</a:t>
            </a:r>
          </a:p>
          <a:p>
            <a:r>
              <a:rPr lang="en-CA" dirty="0"/>
              <a:t/>
            </a:r>
            <a:br>
              <a:rPr lang="en-CA" dirty="0"/>
            </a:br>
            <a:endParaRPr lang="en-CA" b="0" i="0" dirty="0">
              <a:solidFill>
                <a:srgbClr val="ECECEC"/>
              </a:solidFill>
              <a:effectLst/>
              <a:latin typeface="Söhne"/>
            </a:endParaRPr>
          </a:p>
        </p:txBody>
      </p:sp>
      <p:pic>
        <p:nvPicPr>
          <p:cNvPr id="2050" name="Picture 2">
            <a:extLst>
              <a:ext uri="{FF2B5EF4-FFF2-40B4-BE49-F238E27FC236}">
                <a16:creationId xmlns:a16="http://schemas.microsoft.com/office/drawing/2014/main" id="{8DCE424F-6FB5-2678-1B66-4926F130D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914" y="3657600"/>
            <a:ext cx="3428594" cy="296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15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CA" b="1" i="0" dirty="0">
                <a:solidFill>
                  <a:srgbClr val="ECECEC"/>
                </a:solidFill>
                <a:effectLst/>
                <a:latin typeface="Times New Roman" panose="02020603050405020304" pitchFamily="18" charset="0"/>
                <a:cs typeface="Times New Roman" panose="02020603050405020304" pitchFamily="18" charset="0"/>
              </a:rPr>
              <a:t>Mining Algorithm Implementation</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p:txBody>
          <a:bodyPr/>
          <a:lstStyle/>
          <a:p>
            <a:pPr marL="0" indent="0" algn="l">
              <a:buNone/>
            </a:pPr>
            <a:r>
              <a:rPr lang="en-CA" b="1" i="0" dirty="0">
                <a:solidFill>
                  <a:srgbClr val="ECECEC"/>
                </a:solidFill>
                <a:effectLst/>
                <a:latin typeface="Söhne"/>
              </a:rPr>
              <a:t>Validation and Performance Evaluation:</a:t>
            </a:r>
            <a:r>
              <a:rPr lang="en-CA" b="0" i="0" dirty="0">
                <a:solidFill>
                  <a:srgbClr val="ECECEC"/>
                </a:solidFill>
                <a:effectLst/>
                <a:latin typeface="Söhne"/>
              </a:rPr>
              <a:t> The Silhouette Score is a metric used to evaluate the performance of the clustering algorithm. It measures the cohesion and separation of clusters, with values ranging from -1 to 1. A higher Silhouette Score indicates better-defined clusters:</a:t>
            </a:r>
          </a:p>
          <a:p>
            <a:pPr algn="l">
              <a:buFont typeface="Arial" panose="020B0604020202020204" pitchFamily="34" charset="0"/>
              <a:buChar char="•"/>
            </a:pPr>
            <a:r>
              <a:rPr lang="en-CA" b="0" i="0" dirty="0">
                <a:solidFill>
                  <a:srgbClr val="ECECEC"/>
                </a:solidFill>
                <a:effectLst/>
                <a:latin typeface="Söhne"/>
              </a:rPr>
              <a:t>The Silhouette Score of 0.0997 suggests that the clustering model exhibits moderate cohesion and separation among clusters. While positive, the score indicates that there is still room for improvement in cluster distinctiveness and coherence.</a:t>
            </a:r>
          </a:p>
          <a:p>
            <a:pPr algn="l"/>
            <a:r>
              <a:rPr lang="en-CA" b="0" i="0" dirty="0">
                <a:solidFill>
                  <a:srgbClr val="ECECEC"/>
                </a:solidFill>
                <a:effectLst/>
                <a:latin typeface="Söhne"/>
              </a:rPr>
              <a:t>This evaluation metric helps assess the effectiveness of the clustering algorithm in creating meaningful and distinct clusters from the car sales dataset.</a:t>
            </a:r>
          </a:p>
        </p:txBody>
      </p:sp>
      <p:pic>
        <p:nvPicPr>
          <p:cNvPr id="3074" name="Picture 2">
            <a:extLst>
              <a:ext uri="{FF2B5EF4-FFF2-40B4-BE49-F238E27FC236}">
                <a16:creationId xmlns:a16="http://schemas.microsoft.com/office/drawing/2014/main" id="{5FCF263D-14AA-C2A0-068F-AC421B8DA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83" y="3791712"/>
            <a:ext cx="3570989" cy="291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82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158496" y="280414"/>
            <a:ext cx="7918228" cy="737617"/>
          </a:xfrm>
        </p:spPr>
        <p:txBody>
          <a:bodyPr/>
          <a:lstStyle/>
          <a:p>
            <a:r>
              <a:rPr lang="en-US" dirty="0">
                <a:latin typeface="Times New Roman" panose="02020603050405020304" pitchFamily="18" charset="0"/>
                <a:cs typeface="Times New Roman" panose="02020603050405020304" pitchFamily="18" charset="0"/>
              </a:rPr>
              <a:t>Cluster Formation</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158496" y="1194816"/>
            <a:ext cx="8631935" cy="5663183"/>
          </a:xfrm>
        </p:spPr>
        <p:txBody>
          <a:bodyPr>
            <a:noAutofit/>
          </a:bodyPr>
          <a:lstStyle/>
          <a:p>
            <a:pPr marL="0" indent="0">
              <a:buNone/>
            </a:pPr>
            <a:r>
              <a:rPr lang="en-CA" sz="1200" b="0" i="0" dirty="0">
                <a:solidFill>
                  <a:srgbClr val="ECECEC"/>
                </a:solidFill>
                <a:effectLst/>
                <a:latin typeface="Times New Roman" panose="02020603050405020304" pitchFamily="18" charset="0"/>
                <a:cs typeface="Times New Roman" panose="02020603050405020304" pitchFamily="18" charset="0"/>
              </a:rPr>
              <a:t>In the context of the car sales dataset with attributes such as gender, annual income, dealer name, company, model, engine, transmission, color, price, dealer region, and body style, the clusters generated by the K-means algorithm represent distinct groups of car sales based on similarities in these attributes.</a:t>
            </a:r>
          </a:p>
          <a:p>
            <a:pPr algn="l">
              <a:buFont typeface="+mj-lt"/>
              <a:buAutoNum type="arabicPeriod"/>
            </a:pPr>
            <a:r>
              <a:rPr lang="en-CA" sz="1200" b="1" i="0" dirty="0">
                <a:solidFill>
                  <a:srgbClr val="ECECEC"/>
                </a:solidFill>
                <a:effectLst/>
                <a:latin typeface="Times New Roman" panose="02020603050405020304" pitchFamily="18" charset="0"/>
                <a:cs typeface="Times New Roman" panose="02020603050405020304" pitchFamily="18" charset="0"/>
              </a:rPr>
              <a:t>Cluster 0 - Premium Segment Buyers:</a:t>
            </a:r>
            <a:endParaRPr lang="en-CA" sz="1200" b="0" i="0" dirty="0">
              <a:solidFill>
                <a:srgbClr val="ECECEC"/>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This cluster likely includes customers with higher annual incomes purchasing luxury or premium cars.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Characteristics may include high-priced cars from prestigious companies, possibly with specific color preferences and advanced engine features.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Dealerships associated with this cluster may be located in affluent regions or cater to a more upscale clientele.</a:t>
            </a:r>
          </a:p>
          <a:p>
            <a:pPr algn="l">
              <a:buFont typeface="+mj-lt"/>
              <a:buAutoNum type="arabicPeriod"/>
            </a:pPr>
            <a:r>
              <a:rPr lang="en-CA" sz="1200" b="1" i="0" dirty="0">
                <a:solidFill>
                  <a:srgbClr val="ECECEC"/>
                </a:solidFill>
                <a:effectLst/>
                <a:latin typeface="Times New Roman" panose="02020603050405020304" pitchFamily="18" charset="0"/>
                <a:cs typeface="Times New Roman" panose="02020603050405020304" pitchFamily="18" charset="0"/>
              </a:rPr>
              <a:t>Cluster 1 - Economy Segment Buyers:</a:t>
            </a:r>
            <a:endParaRPr lang="en-CA" sz="1200" b="0" i="0" dirty="0">
              <a:solidFill>
                <a:srgbClr val="ECECEC"/>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Customers in this cluster may have moderate to lower annual incomes and are inclined towards more budget-friendly car options.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Cars in this cluster may belong to popular companies offering economical models with standard features.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Dealerships associated with this cluster may serve diverse regions, including both urban and suburban areas.</a:t>
            </a:r>
          </a:p>
          <a:p>
            <a:pPr algn="l">
              <a:buFont typeface="+mj-lt"/>
              <a:buAutoNum type="arabicPeriod"/>
            </a:pPr>
            <a:r>
              <a:rPr lang="en-CA" sz="1200" b="1" i="0" dirty="0">
                <a:solidFill>
                  <a:srgbClr val="ECECEC"/>
                </a:solidFill>
                <a:effectLst/>
                <a:latin typeface="Times New Roman" panose="02020603050405020304" pitchFamily="18" charset="0"/>
                <a:cs typeface="Times New Roman" panose="02020603050405020304" pitchFamily="18" charset="0"/>
              </a:rPr>
              <a:t>Cluster 3 - Performance Segment Buyers:</a:t>
            </a:r>
            <a:endParaRPr lang="en-CA" sz="1200" b="0" i="0" dirty="0">
              <a:solidFill>
                <a:srgbClr val="ECECEC"/>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This cluster could represent customers interested in high-performance vehicles, regardless of price.</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Characteristics may include sports cars or vehicles with powerful engines and unique transmission types.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Dealerships in this cluster might focus on specific regions known for enthusiasts or have a niche market for performance cars.</a:t>
            </a:r>
          </a:p>
          <a:p>
            <a:endParaRPr lang="en-CA" sz="1200" dirty="0">
              <a:solidFill>
                <a:srgbClr val="ECECEC"/>
              </a:solidFill>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84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xmlns=""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96634" y="320112"/>
            <a:ext cx="4899628" cy="1165745"/>
          </a:xfrm>
          <a:noFill/>
        </p:spPr>
        <p:txBody>
          <a:bodyPr anchor="b"/>
          <a:lstStyle/>
          <a:p>
            <a:pPr algn="l"/>
            <a:r>
              <a:rPr lang="en-US" dirty="0">
                <a:latin typeface="Times New Roman" panose="02020603050405020304" pitchFamily="18" charset="0"/>
                <a:cs typeface="Times New Roman" panose="02020603050405020304" pitchFamily="18" charset="0"/>
              </a:rPr>
              <a:t>Power BI Visualizations</a:t>
            </a:r>
            <a:endParaRPr lang="en-US" dirty="0"/>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583162" y="1638634"/>
            <a:ext cx="4917440" cy="4630719"/>
          </a:xfrm>
          <a:noFill/>
        </p:spPr>
        <p:txBody>
          <a:bodyPr vert="horz" lIns="91440" tIns="45720" rIns="91440" bIns="45720" rtlCol="0" anchor="t">
            <a:normAutofit fontScale="77500" lnSpcReduction="20000"/>
          </a:bodyPr>
          <a:lstStyle/>
          <a:p>
            <a:pPr algn="l"/>
            <a:r>
              <a:rPr lang="en-CA" b="1" i="0" dirty="0">
                <a:solidFill>
                  <a:srgbClr val="ECECEC"/>
                </a:solidFill>
                <a:effectLst/>
                <a:latin typeface="Söhne"/>
              </a:rPr>
              <a:t>Dataset Import:</a:t>
            </a:r>
            <a:r>
              <a:rPr lang="en-CA" b="0" i="0" dirty="0">
                <a:solidFill>
                  <a:srgbClr val="ECECEC"/>
                </a:solidFill>
                <a:effectLst/>
                <a:latin typeface="Söhne"/>
              </a:rPr>
              <a:t> The car sales dataset was imported into Power BI using the data import functionality. This process involves connecting Power BI to the dataset file, selecting the appropriate data source, and importing the dataset into Power BI's data model.</a:t>
            </a:r>
          </a:p>
          <a:p>
            <a:pPr algn="l"/>
            <a:r>
              <a:rPr lang="en-CA" b="1" i="0" dirty="0">
                <a:solidFill>
                  <a:srgbClr val="ECECEC"/>
                </a:solidFill>
                <a:effectLst/>
                <a:latin typeface="Söhne"/>
              </a:rPr>
              <a:t>Preprocessing:</a:t>
            </a:r>
            <a:r>
              <a:rPr lang="en-CA" b="0" i="0" dirty="0">
                <a:solidFill>
                  <a:srgbClr val="ECECEC"/>
                </a:solidFill>
                <a:effectLst/>
                <a:latin typeface="Söhne"/>
              </a:rPr>
              <a:t> Additional preprocessing steps were performed within Power BI using Power Query. These steps may include cleaning data, handling missing values, transforming data types, and filtering out irrelevant or redundant columns. Power Query provides a user-friendly interface for data preparation tasks, ensuring that the dataset is optimized for visualization and analysis.</a:t>
            </a:r>
          </a:p>
          <a:p>
            <a:pPr algn="l"/>
            <a:r>
              <a:rPr lang="en-CA" b="1" i="0" dirty="0">
                <a:solidFill>
                  <a:srgbClr val="ECECEC"/>
                </a:solidFill>
                <a:effectLst/>
                <a:latin typeface="Söhne"/>
              </a:rPr>
              <a:t>DAX Queries:</a:t>
            </a:r>
            <a:r>
              <a:rPr lang="en-CA" b="0" i="0" dirty="0">
                <a:solidFill>
                  <a:srgbClr val="ECECEC"/>
                </a:solidFill>
                <a:effectLst/>
                <a:latin typeface="Söhne"/>
              </a:rPr>
              <a:t> DAX (Data Analysis Expressions) queries were utilized for data manipulation and calculation within Power BI. DAX functions enable users to create calculated columns, measures, and tables based on the dataset's attributes. These queries can perform complex calculations, aggregations, and comparisons, enhancing the analytical capabilities of the Power BI dashboard.</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l="9" r="9"/>
          <a:stretch/>
        </p:blipFill>
        <p:spPr/>
      </p:pic>
    </p:spTree>
    <p:extLst>
      <p:ext uri="{BB962C8B-B14F-4D97-AF65-F5344CB8AC3E}">
        <p14:creationId xmlns:p14="http://schemas.microsoft.com/office/powerpoint/2010/main" val="41452383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3DFloatVTI</Template>
  <TotalTime>97</TotalTime>
  <Words>1447</Words>
  <Application>Microsoft Office PowerPoint</Application>
  <PresentationFormat>Widescreen</PresentationFormat>
  <Paragraphs>90</Paragraphs>
  <Slides>20</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Gill Sans MT</vt:lpstr>
      <vt:lpstr>Söhne</vt:lpstr>
      <vt:lpstr>Times New Roman</vt:lpstr>
      <vt:lpstr>Walbaum Display</vt:lpstr>
      <vt:lpstr>3DFloatVTI</vt:lpstr>
      <vt:lpstr>     COMP4980: Data Mining &amp; BI Car Sales Analysis       </vt:lpstr>
      <vt:lpstr>Agenda</vt:lpstr>
      <vt:lpstr>Problem Statements</vt:lpstr>
      <vt:lpstr>Dataset And Algorithm</vt:lpstr>
      <vt:lpstr>Mining Algorithm Implementation</vt:lpstr>
      <vt:lpstr>Mining Algorithm Implementation</vt:lpstr>
      <vt:lpstr>Mining Algorithm Implementation</vt:lpstr>
      <vt:lpstr>Cluster Formation</vt:lpstr>
      <vt:lpstr>Power BI Visualizations</vt:lpstr>
      <vt:lpstr>Power BI Visualizations</vt:lpstr>
      <vt:lpstr>Result Interpretation</vt:lpstr>
      <vt:lpstr>Result Interpretation</vt:lpstr>
      <vt:lpstr>Result Interpretation</vt:lpstr>
      <vt:lpstr>Result Interpretation</vt:lpstr>
      <vt:lpstr>Result Interpretation</vt:lpstr>
      <vt:lpstr>Result Interpretation</vt:lpstr>
      <vt:lpstr>Result Interpretation</vt:lpstr>
      <vt:lpstr>Result Interpretation</vt:lpstr>
      <vt:lpstr>Dashboard Recording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Shubham Vaghela</cp:lastModifiedBy>
  <cp:revision>64</cp:revision>
  <dcterms:created xsi:type="dcterms:W3CDTF">2024-04-12T16:47:34Z</dcterms:created>
  <dcterms:modified xsi:type="dcterms:W3CDTF">2024-04-12T19:06:04Z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